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4630400" cy="8229600"/>
  <p:notesSz cx="8229600" cy="14630400"/>
  <p:embeddedFontLst>
    <p:embeddedFont>
      <p:font typeface="Baguet Script" panose="00000500000000000000" pitchFamily="2" charset="0"/>
      <p:regular r:id="rId24"/>
    </p:embeddedFont>
    <p:embeddedFont>
      <p:font typeface="Kristen ITC" panose="03050502040202030202" pitchFamily="66" charset="0"/>
      <p:regular r:id="rId25"/>
    </p:embeddedFont>
    <p:embeddedFont>
      <p:font typeface="Libre Baskerville" panose="02000000000000000000" pitchFamily="2" charset="0"/>
      <p:regular r:id="rId26"/>
      <p:bold r:id="rId27"/>
    </p:embeddedFont>
    <p:embeddedFont>
      <p:font typeface="Open Sans" panose="020B0606030504020204" pitchFamily="34" charset="0"/>
      <p:regular r:id="rId28"/>
      <p:bold r:id="rId29"/>
    </p:embeddedFont>
    <p:embeddedFont>
      <p:font typeface="Syne" panose="020B0604020202020204" charset="0"/>
      <p:regular r:id="rId30"/>
    </p:embeddedFont>
    <p:embeddedFont>
      <p:font typeface="Syne Extra Bold" panose="020B0604020202020204" charset="0"/>
      <p:regular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38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  <p:extLst>
      <p:ext uri="{BB962C8B-B14F-4D97-AF65-F5344CB8AC3E}">
        <p14:creationId xmlns:p14="http://schemas.microsoft.com/office/powerpoint/2010/main" val="179837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94" y="542492"/>
            <a:ext cx="835021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IA et Ressources Humaines : Transformer le travail sans </a:t>
            </a:r>
            <a:r>
              <a:rPr lang="en-US" sz="3600" dirty="0" err="1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perdre</a:t>
            </a:r>
            <a:r>
              <a:rPr lang="en-US" sz="36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600" dirty="0" err="1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l’humain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006752" y="55604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atelier pratique pour comprendre comment l'intelligence artificielle peut transformer vos processus RH tout en préservant l'élément humain essentiel à votre organisation.</a:t>
            </a:r>
            <a:endParaRPr lang="en-US" sz="175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90A31646-73CE-E217-E6DC-BA1939B81FB0}"/>
              </a:ext>
            </a:extLst>
          </p:cNvPr>
          <p:cNvSpPr/>
          <p:nvPr/>
        </p:nvSpPr>
        <p:spPr>
          <a:xfrm>
            <a:off x="169415" y="3347955"/>
            <a:ext cx="87761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095C1B"/>
                </a:solidFill>
                <a:latin typeface="Kristen ITC" panose="03050502040202030202" pitchFamily="66" charset="0"/>
                <a:ea typeface="Libre Baskerville" pitchFamily="34" charset="-122"/>
                <a:cs typeface="Libre Baskerville" pitchFamily="34" charset="-120"/>
              </a:rPr>
              <a:t>Optimiser</a:t>
            </a:r>
            <a:r>
              <a:rPr lang="en-US" sz="4450" dirty="0">
                <a:solidFill>
                  <a:srgbClr val="095C1B"/>
                </a:solidFill>
                <a:latin typeface="Kristen ITC" panose="03050502040202030202" pitchFamily="66" charset="0"/>
                <a:ea typeface="Libre Baskerville" pitchFamily="34" charset="-122"/>
                <a:cs typeface="Libre Baskerville" pitchFamily="34" charset="-120"/>
              </a:rPr>
              <a:t> sans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095C1B"/>
                </a:solidFill>
                <a:latin typeface="Kristen ITC" panose="03050502040202030202" pitchFamily="66" charset="0"/>
                <a:ea typeface="Libre Baskerville" pitchFamily="34" charset="-122"/>
                <a:cs typeface="Libre Baskerville" pitchFamily="34" charset="-120"/>
              </a:rPr>
              <a:t>Déshumaniser</a:t>
            </a:r>
            <a:endParaRPr lang="en-US" sz="4450" dirty="0">
              <a:latin typeface="Kristen ITC" panose="03050502040202030202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31639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: La formation adaptative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L'IA analyse en temps réel :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2214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rythme d'apprentissage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2354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forces et faiblesses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2561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préférences d'apprentissage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4276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objectifs professionnels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394311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Pour créer un parcours unique qui maximise l'acquisition de compétences et l'engagement de l'apprenant.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462"/>
            <a:ext cx="9156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Bénéfices et gains de l'IA en RH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721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70%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Gain de temps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6943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Réduction de la charge administrative sur les tâches répétitives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Meilleure qualité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96943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du taux d'adéquation poste-candidat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28%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54158" y="4479012"/>
            <a:ext cx="2853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Réduction turnover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96943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Diminution du taux de rotation grâce à un meilleur matching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44721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85%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479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Anticipation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969431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Meilleure prévision des besoins en compétences futures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180" y="385048"/>
            <a:ext cx="3501271" cy="43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Préserver l'humain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0180" y="1032748"/>
            <a:ext cx="322385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Les principaux risques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0" y="1750457"/>
            <a:ext cx="6654165" cy="6654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0180" y="8562142"/>
            <a:ext cx="184106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Biais algorithmiques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90180" y="8920877"/>
            <a:ext cx="6654165" cy="44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Discrimination involontaire basée sur le genre, l'origine ou l'âge, reproduisant les biais présents dans les données d'entraînement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675" y="1750457"/>
            <a:ext cx="6654165" cy="6654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3675" y="8562142"/>
            <a:ext cx="1750576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Déshumanisation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493675" y="8920877"/>
            <a:ext cx="6654165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Perte du lien humain et de la confiance si les processus sont perçus comme entièrement automatisés</a:t>
            </a: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0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 réel : Le biais algorithmique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67802"/>
            <a:ext cx="7556421" cy="2270760"/>
          </a:xfrm>
          <a:prstGeom prst="roundRect">
            <a:avLst>
              <a:gd name="adj" fmla="val 1498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3677483"/>
            <a:ext cx="354330" cy="2834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8148" y="3651290"/>
            <a:ext cx="3594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Échec d'Amazon en 2018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88148" y="4232434"/>
            <a:ext cx="65216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Amazon a dû abandonner son outil IA de recrutement car il pénalisait systématiquement les femmes, ayant été entraîné sur des données historiques majoritairement masculines.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8937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cas démontre l'importance cruciale de vérifier et corriger les biais potentiels avant d'implémenter des solutions IA dans les processus RH.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5525"/>
            <a:ext cx="9114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Garde-fous et bonnes pratiques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7933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04949"/>
            <a:ext cx="3018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Human-in-the-Loop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5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Validation humaine systématique des décisions critiques prises par l'IA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07933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04949"/>
            <a:ext cx="3612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Transparence explicative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9536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Communication claire sur le fonctionnement et les critères utilisés par l'IA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07933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04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Charte éthique IA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953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Définition des principes d'équité, de confidentialité et de responsabilité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21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Garde-fous et bonnes pratiques (suite)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668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Formation continue des équipes RH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0215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Programme d'upskilling pour comprendre et superviser efficacement les outils IA 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9493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Principes de base du machine learning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0003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Détection des biais potentiels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4223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Éthique de l'IA en contexte RH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966680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Dispositif de feedback collaborateurs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9021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Système de remontée d'avis sur les processus IA 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8320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Questionnaires post-entretien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63713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Groupes d'utilisateurs testeurs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644223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Mécanisme formel de contestation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84121"/>
            <a:ext cx="12243554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 méthode TRUST pour une IA éthique en RH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1614368"/>
            <a:ext cx="1005126" cy="12062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9643" y="1815346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Transparence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9643" y="2250043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Expliquer clairement le fonctionnement des algorithmes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2820591"/>
            <a:ext cx="1005126" cy="12062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9643" y="3021568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Responsabilité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9643" y="3456265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Assumer les conséquences des décisions assistées par IA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0" y="4026813"/>
            <a:ext cx="1005126" cy="12062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9643" y="4227790"/>
            <a:ext cx="259068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Utilisateur au centre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9643" y="4662488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Concevoir les systèmes pour le bien-être des collaborateurs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40" y="5233035"/>
            <a:ext cx="1005126" cy="12062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9643" y="5434013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Sécurité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9643" y="5868710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Protéger les données personnelles et la vie privée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40" y="6439257"/>
            <a:ext cx="1005126" cy="12062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9643" y="6640235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 continu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9643" y="7074932"/>
            <a:ext cx="12017216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Évaluer régulièrement pour détecter et corriger les biais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9513"/>
            <a:ext cx="106076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Exemple de charte éthique IA en RH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95267"/>
            <a:ext cx="35654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Principes fondamentaux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Primauté du jugement humain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Non-discrimination et équité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Transparence des processus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Droit à la contestation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95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Gouvernance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5764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Comité d'éthique pluridisciplinaire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186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Audit régulier des algorithmes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Formation obligatoire des utilisateurs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030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Rapport annuel d'impact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9279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Recommandations actionnables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896308"/>
            <a:ext cx="30480" cy="5599271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6410087" y="213621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060049" y="1896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7145119" y="19388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1974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Maintenant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464594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Lancer un projet pilote sur un processus simple comme le tri initial des candidatures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49710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Shape 8"/>
          <p:cNvSpPr/>
          <p:nvPr/>
        </p:nvSpPr>
        <p:spPr>
          <a:xfrm>
            <a:off x="7060049" y="32571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7145119" y="32996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35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 mois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25478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Mettre en place un comité de suivi "IA &amp; Éthique" avec des représentants de différents départements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67010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3"/>
          <p:cNvSpPr/>
          <p:nvPr/>
        </p:nvSpPr>
        <p:spPr>
          <a:xfrm>
            <a:off x="7060049" y="4430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7145119" y="4472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45894" y="4508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 mois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9848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Former et sensibiliser l'ensemble des managers à l'usage responsable de l'IA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431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8"/>
          <p:cNvSpPr/>
          <p:nvPr/>
        </p:nvSpPr>
        <p:spPr>
          <a:xfrm>
            <a:off x="7060049" y="56032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9"/>
          <p:cNvSpPr/>
          <p:nvPr/>
        </p:nvSpPr>
        <p:spPr>
          <a:xfrm>
            <a:off x="7145119" y="56457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810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12 mois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17148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Évaluer les résultats et étendre à d'autres processus RH comme l'onboarding ou la formation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09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 un "cobot RH"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599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 futur des RH n'est pas le remplacement, mais la co-élaboration homme-machine pour 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67708"/>
            <a:ext cx="3449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Libérer du temps pour 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488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Coaching personnalisé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910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Mentoring de carrière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332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Développement de la culture d'entreprise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567708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Amplifier les capacités RH 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50318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prédictive des tendances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3082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Personnalisation à grande échelle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1133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Prise de décision basée sur les données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Agenda de l'atelier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033236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Contexte RH actuel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37809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défis et pressions auxquels font face les professionnels RH aujourd'hui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303323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033236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777282" y="3290530"/>
            <a:ext cx="3212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L'IA comme levier RH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777282" y="378094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 d'usage concrets et bénéfices mesurables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9086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990862"/>
            <a:ext cx="121920" cy="13679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Préserver l'humain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142524" y="573857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Risques, garde-fous et bonnes pratiques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99086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7" y="4990862"/>
            <a:ext cx="121920" cy="136790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77282" y="5248156"/>
            <a:ext cx="30165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Perspectives d'avenir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777282" y="573857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Recommandations actionnables et évolution du métier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35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Pour aller plus loin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92491"/>
            <a:ext cx="6407944" cy="2728793"/>
          </a:xfrm>
          <a:prstGeom prst="roundRect">
            <a:avLst>
              <a:gd name="adj" fmla="val 124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51084" y="4949785"/>
            <a:ext cx="4206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Ressources complémentaires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44020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 pratique "IA éthique en RH" disponible en téléchargement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084" y="624530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Webinaire mensuel sur les cas d'usage innovants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668750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Communauté de pratique sur LinkedIn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8" y="4692491"/>
            <a:ext cx="6408063" cy="2728793"/>
          </a:xfrm>
          <a:prstGeom prst="roundRect">
            <a:avLst>
              <a:gd name="adj" fmla="val 1247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7685842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Nous contacter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85842" y="544020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Pour un diagnostic personnalisé de votre maturité IA en RH ou pour organiser un atelier dans votre entreprise :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85842" y="630209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ipcepartners@gmail.com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85842" y="680108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+225 05 84 70 70 70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928" y="328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206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2200" dirty="0">
              <a:solidFill>
                <a:srgbClr val="00206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377372" y="23290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70C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Questions &amp; </a:t>
            </a:r>
            <a:r>
              <a:rPr lang="en-US" sz="4450" b="1" dirty="0" err="1">
                <a:solidFill>
                  <a:srgbClr val="0070C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Réponses</a:t>
            </a:r>
            <a:endParaRPr lang="en-US" sz="445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30425" y="40525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Nous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vous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remercions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votre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attention et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sommes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prêts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à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répondre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à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vos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questions sur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l'intégration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de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l'IA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dans </a:t>
            </a:r>
            <a:r>
              <a:rPr lang="en-US" sz="1750" dirty="0" err="1">
                <a:latin typeface="Syne" pitchFamily="34" charset="0"/>
                <a:ea typeface="Syne" pitchFamily="34" charset="-122"/>
                <a:cs typeface="Syne" pitchFamily="34" charset="-120"/>
              </a:rPr>
              <a:t>vos</a:t>
            </a:r>
            <a:r>
              <a:rPr lang="en-US" sz="1750" dirty="0">
                <a:latin typeface="Syne" pitchFamily="34" charset="0"/>
                <a:ea typeface="Syne" pitchFamily="34" charset="-122"/>
                <a:cs typeface="Syne" pitchFamily="34" charset="-120"/>
              </a:rPr>
              <a:t> pratiques RH.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89" y="60103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i="1" dirty="0" err="1">
                <a:solidFill>
                  <a:srgbClr val="0070C0"/>
                </a:solidFill>
                <a:latin typeface="Baguet Script" panose="020F0502020204030204" pitchFamily="2" charset="0"/>
                <a:ea typeface="STXingkai" panose="020B0503020204020204" pitchFamily="2" charset="-122"/>
                <a:cs typeface="Syne" pitchFamily="34" charset="-120"/>
              </a:rPr>
              <a:t>Réinventons</a:t>
            </a:r>
            <a:r>
              <a:rPr lang="en-US" sz="3200" i="1" dirty="0">
                <a:solidFill>
                  <a:srgbClr val="0070C0"/>
                </a:solidFill>
                <a:latin typeface="Baguet Script" panose="020F0502020204030204" pitchFamily="2" charset="0"/>
                <a:ea typeface="STXingkai" panose="020B0503020204020204" pitchFamily="2" charset="-122"/>
                <a:cs typeface="Syne" pitchFamily="34" charset="-120"/>
              </a:rPr>
              <a:t> les RH ensemble !</a:t>
            </a:r>
            <a:endParaRPr lang="en-US" sz="3200" i="1" dirty="0">
              <a:solidFill>
                <a:srgbClr val="0070C0"/>
              </a:solidFill>
              <a:latin typeface="Baguet Script" panose="020F0502020204030204" pitchFamily="2" charset="0"/>
              <a:ea typeface="STXingkai" panose="020B0503020204020204" pitchFamily="2" charset="-122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54969896-5BE4-984B-E4C6-9FBB53E5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0764" y="761643"/>
            <a:ext cx="2982516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L'IA en Chiffres Clés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400764" y="1291233"/>
            <a:ext cx="8342471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L'Intelligence Artificielle n'est plus une technologie émergente, mais une force transformative qui remodèle les industries à l'échelle mondiale. Ces chiffres clés mettent en lumière son adoption fulgurante et son impact économique considérable.</a:t>
            </a: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00764" y="1958221"/>
            <a:ext cx="4113967" cy="1213128"/>
          </a:xfrm>
          <a:prstGeom prst="roundRect">
            <a:avLst>
              <a:gd name="adj" fmla="val 603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64" y="1942981"/>
            <a:ext cx="4113967" cy="6096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40" y="1786533"/>
            <a:ext cx="343495" cy="3434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88930" y="1872377"/>
            <a:ext cx="137398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1591866" y="2244447"/>
            <a:ext cx="1731645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1F713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100M</a:t>
            </a: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100" dirty="0" err="1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Utilisateurs</a:t>
            </a: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ChatGPT actifs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530423" y="2491978"/>
            <a:ext cx="3854648" cy="549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Atteints en seulement </a:t>
            </a:r>
            <a:r>
              <a:rPr lang="en-US" sz="900" b="1" dirty="0">
                <a:solidFill>
                  <a:srgbClr val="095C1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mois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surpassant de loin le rythme d'adoption des géants du numérique comme </a:t>
            </a:r>
            <a:r>
              <a:rPr lang="en-US" sz="900" b="1" dirty="0">
                <a:solidFill>
                  <a:srgbClr val="095C1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Facebook (2,5 ans) ou Netflix (3,5 ans)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pour le même seuil.</a:t>
            </a:r>
            <a:endParaRPr lang="en-US" sz="900" dirty="0"/>
          </a:p>
        </p:txBody>
      </p:sp>
      <p:sp>
        <p:nvSpPr>
          <p:cNvPr id="11" name="Shape 6"/>
          <p:cNvSpPr/>
          <p:nvPr/>
        </p:nvSpPr>
        <p:spPr>
          <a:xfrm>
            <a:off x="4629150" y="1958221"/>
            <a:ext cx="4114086" cy="1213128"/>
          </a:xfrm>
          <a:prstGeom prst="roundRect">
            <a:avLst>
              <a:gd name="adj" fmla="val 603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1942981"/>
            <a:ext cx="4114086" cy="6096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445" y="1786533"/>
            <a:ext cx="343495" cy="3434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17434" y="1872377"/>
            <a:ext cx="137398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5823585" y="2244447"/>
            <a:ext cx="1725097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00"/>
              </a:lnSpc>
            </a:pPr>
            <a:r>
              <a:rPr lang="en-US" sz="1100" b="1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1Md</a:t>
            </a: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100" dirty="0" err="1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Utilisateurs</a:t>
            </a: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ChatGPT Hebdo</a:t>
            </a:r>
            <a:endParaRPr lang="en-US" sz="1100" dirty="0"/>
          </a:p>
        </p:txBody>
      </p:sp>
      <p:sp>
        <p:nvSpPr>
          <p:cNvPr id="16" name="Text 9"/>
          <p:cNvSpPr/>
          <p:nvPr/>
        </p:nvSpPr>
        <p:spPr>
          <a:xfrm>
            <a:off x="4758809" y="2491978"/>
            <a:ext cx="3854768" cy="549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Près d'un milliard d'utilisateurs actifs par semaine sur la </a:t>
            </a:r>
            <a:r>
              <a:rPr lang="en-US" sz="900" dirty="0" err="1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plateforme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témoignant d'une intégration rapide dans les usages quotidiens professionnels et personnels.</a:t>
            </a:r>
          </a:p>
        </p:txBody>
      </p:sp>
      <p:sp>
        <p:nvSpPr>
          <p:cNvPr id="17" name="Shape 10"/>
          <p:cNvSpPr/>
          <p:nvPr/>
        </p:nvSpPr>
        <p:spPr>
          <a:xfrm>
            <a:off x="400764" y="3457456"/>
            <a:ext cx="4113967" cy="1213128"/>
          </a:xfrm>
          <a:prstGeom prst="roundRect">
            <a:avLst>
              <a:gd name="adj" fmla="val 603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64" y="3442216"/>
            <a:ext cx="4113967" cy="6096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40" y="3285768"/>
            <a:ext cx="343495" cy="34349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2388930" y="3371612"/>
            <a:ext cx="137398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050" dirty="0"/>
          </a:p>
        </p:txBody>
      </p:sp>
      <p:sp>
        <p:nvSpPr>
          <p:cNvPr id="21" name="Text 12"/>
          <p:cNvSpPr/>
          <p:nvPr/>
        </p:nvSpPr>
        <p:spPr>
          <a:xfrm>
            <a:off x="1551861" y="3743682"/>
            <a:ext cx="1811655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$1800 Md</a:t>
            </a: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Valeur en 2030</a:t>
            </a:r>
            <a:endParaRPr lang="en-US" sz="1100" dirty="0"/>
          </a:p>
        </p:txBody>
      </p:sp>
      <p:sp>
        <p:nvSpPr>
          <p:cNvPr id="22" name="Text 13"/>
          <p:cNvSpPr/>
          <p:nvPr/>
        </p:nvSpPr>
        <p:spPr>
          <a:xfrm>
            <a:off x="530423" y="3991213"/>
            <a:ext cx="3854648" cy="549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Estimation de la valeur du marché de l'IA, en forte croissance par rapport à ses </a:t>
            </a:r>
            <a:r>
              <a:rPr lang="en-US" sz="900" b="1" dirty="0">
                <a:solidFill>
                  <a:srgbClr val="095C1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391 milliards de dollars en 2025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portée par l'innovation et l'adoption généralisée.</a:t>
            </a:r>
            <a:endParaRPr lang="en-US" sz="900" dirty="0"/>
          </a:p>
        </p:txBody>
      </p:sp>
      <p:sp>
        <p:nvSpPr>
          <p:cNvPr id="23" name="Shape 14"/>
          <p:cNvSpPr/>
          <p:nvPr/>
        </p:nvSpPr>
        <p:spPr>
          <a:xfrm>
            <a:off x="4629150" y="3457456"/>
            <a:ext cx="4114086" cy="1213128"/>
          </a:xfrm>
          <a:prstGeom prst="roundRect">
            <a:avLst>
              <a:gd name="adj" fmla="val 6030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150" y="3442216"/>
            <a:ext cx="4114086" cy="60960"/>
          </a:xfrm>
          <a:prstGeom prst="rect">
            <a:avLst/>
          </a:prstGeom>
        </p:spPr>
      </p:pic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445" y="3285768"/>
            <a:ext cx="343495" cy="343495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6617434" y="3371612"/>
            <a:ext cx="137398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050" dirty="0"/>
          </a:p>
        </p:txBody>
      </p:sp>
      <p:sp>
        <p:nvSpPr>
          <p:cNvPr id="27" name="Text 16"/>
          <p:cNvSpPr/>
          <p:nvPr/>
        </p:nvSpPr>
        <p:spPr>
          <a:xfrm>
            <a:off x="5787271" y="3743682"/>
            <a:ext cx="1797844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 </a:t>
            </a: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Adoption USA et EU</a:t>
            </a:r>
            <a:endParaRPr lang="en-US" sz="1100" dirty="0"/>
          </a:p>
        </p:txBody>
      </p:sp>
      <p:sp>
        <p:nvSpPr>
          <p:cNvPr id="28" name="Text 17"/>
          <p:cNvSpPr/>
          <p:nvPr/>
        </p:nvSpPr>
        <p:spPr>
          <a:xfrm>
            <a:off x="4758809" y="3991213"/>
            <a:ext cx="3854768" cy="549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de ces entreprises considèrent désormais l'IA comme une priorité stratégique, investissant massivement pour améliorer l'efficacité, la productivité et la compétitivité.</a:t>
            </a:r>
            <a:endParaRPr lang="en-US" sz="900" dirty="0"/>
          </a:p>
        </p:txBody>
      </p:sp>
      <p:sp>
        <p:nvSpPr>
          <p:cNvPr id="29" name="Text 18"/>
          <p:cNvSpPr/>
          <p:nvPr/>
        </p:nvSpPr>
        <p:spPr>
          <a:xfrm>
            <a:off x="400764" y="4799409"/>
            <a:ext cx="8342471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Au-delà de ces statistiques impressionnantes, l'IA génère également de nouvelles opportunités et </a:t>
            </a:r>
            <a:r>
              <a:rPr lang="en-US" sz="900" dirty="0" err="1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défis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._</a:t>
            </a:r>
            <a:endParaRPr lang="en-US" sz="900" dirty="0"/>
          </a:p>
        </p:txBody>
      </p:sp>
      <p:sp>
        <p:nvSpPr>
          <p:cNvPr id="30" name="Shape 19"/>
          <p:cNvSpPr/>
          <p:nvPr/>
        </p:nvSpPr>
        <p:spPr>
          <a:xfrm>
            <a:off x="400764" y="5111472"/>
            <a:ext cx="4113967" cy="1056561"/>
          </a:xfrm>
          <a:prstGeom prst="roundRect">
            <a:avLst>
              <a:gd name="adj" fmla="val 6924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24" y="5111472"/>
            <a:ext cx="60960" cy="1056561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576143" y="5241131"/>
            <a:ext cx="1447443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sur l'Emploi</a:t>
            </a:r>
            <a:endParaRPr lang="en-US" sz="1100" dirty="0"/>
          </a:p>
        </p:txBody>
      </p:sp>
      <p:sp>
        <p:nvSpPr>
          <p:cNvPr id="33" name="Text 21"/>
          <p:cNvSpPr/>
          <p:nvPr/>
        </p:nvSpPr>
        <p:spPr>
          <a:xfrm>
            <a:off x="576143" y="5488662"/>
            <a:ext cx="3808928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Selon le Forum Économique Mondial, l'IA pourrait créer </a:t>
            </a:r>
            <a:r>
              <a:rPr lang="en-US" sz="900" b="1" dirty="0">
                <a:solidFill>
                  <a:schemeClr val="accent6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97 millions de nouveaux emplois d'ici 2025</a:t>
            </a:r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tout en automatisant certaines tâches.</a:t>
            </a:r>
            <a:endParaRPr lang="en-US" sz="900" dirty="0"/>
          </a:p>
        </p:txBody>
      </p:sp>
      <p:sp>
        <p:nvSpPr>
          <p:cNvPr id="34" name="Shape 22"/>
          <p:cNvSpPr/>
          <p:nvPr/>
        </p:nvSpPr>
        <p:spPr>
          <a:xfrm>
            <a:off x="4629150" y="5111472"/>
            <a:ext cx="4114086" cy="1056561"/>
          </a:xfrm>
          <a:prstGeom prst="roundRect">
            <a:avLst>
              <a:gd name="adj" fmla="val 6924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910" y="5111472"/>
            <a:ext cx="60960" cy="1056561"/>
          </a:xfrm>
          <a:prstGeom prst="rect">
            <a:avLst/>
          </a:prstGeom>
        </p:spPr>
      </p:pic>
      <p:sp>
        <p:nvSpPr>
          <p:cNvPr id="36" name="Text 23"/>
          <p:cNvSpPr/>
          <p:nvPr/>
        </p:nvSpPr>
        <p:spPr>
          <a:xfrm>
            <a:off x="4804529" y="5241131"/>
            <a:ext cx="1559243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Investissements R&amp;D</a:t>
            </a:r>
            <a:endParaRPr lang="en-US" sz="1100" dirty="0"/>
          </a:p>
        </p:txBody>
      </p:sp>
      <p:sp>
        <p:nvSpPr>
          <p:cNvPr id="37" name="Text 24"/>
          <p:cNvSpPr/>
          <p:nvPr/>
        </p:nvSpPr>
        <p:spPr>
          <a:xfrm>
            <a:off x="4804529" y="5488662"/>
            <a:ext cx="3809048" cy="549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 investissements mondiaux en R&amp;D dans l'IA ont dépassé les </a:t>
            </a:r>
            <a:r>
              <a:rPr lang="en-US" sz="900" b="1" dirty="0">
                <a:solidFill>
                  <a:schemeClr val="accent6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 milliards de dollars en 2023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signalant une course à l'innovation intense.</a:t>
            </a:r>
            <a:endParaRPr lang="en-US" sz="900" dirty="0"/>
          </a:p>
        </p:txBody>
      </p:sp>
      <p:sp>
        <p:nvSpPr>
          <p:cNvPr id="38" name="Shape 25"/>
          <p:cNvSpPr/>
          <p:nvPr/>
        </p:nvSpPr>
        <p:spPr>
          <a:xfrm>
            <a:off x="400764" y="6282452"/>
            <a:ext cx="8342471" cy="690086"/>
          </a:xfrm>
          <a:prstGeom prst="roundRect">
            <a:avLst>
              <a:gd name="adj" fmla="val 10600"/>
            </a:avLst>
          </a:prstGeom>
          <a:solidFill>
            <a:srgbClr val="FBFAFF"/>
          </a:solidFill>
          <a:ln w="1524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24" y="6282452"/>
            <a:ext cx="60960" cy="690086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576143" y="6412111"/>
            <a:ext cx="1444109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Productivité Accrue</a:t>
            </a:r>
            <a:endParaRPr lang="en-US" sz="1100" dirty="0"/>
          </a:p>
        </p:txBody>
      </p:sp>
      <p:sp>
        <p:nvSpPr>
          <p:cNvPr id="41" name="Text 27"/>
          <p:cNvSpPr/>
          <p:nvPr/>
        </p:nvSpPr>
        <p:spPr>
          <a:xfrm>
            <a:off x="576143" y="6659642"/>
            <a:ext cx="8037433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étude de McKinsey estime que l'IA pourrait augmenter la </a:t>
            </a:r>
            <a:r>
              <a:rPr lang="en-US" sz="900" b="1" dirty="0">
                <a:solidFill>
                  <a:schemeClr val="accent6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productivité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 travail de </a:t>
            </a:r>
            <a:r>
              <a:rPr lang="en-US" sz="900" b="1" dirty="0">
                <a:solidFill>
                  <a:schemeClr val="accent6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1,4% par an </a:t>
            </a: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dans le monde entier jusqu'en 2030.</a:t>
            </a:r>
            <a:endParaRPr lang="en-US" sz="900" dirty="0"/>
          </a:p>
        </p:txBody>
      </p:sp>
      <p:sp>
        <p:nvSpPr>
          <p:cNvPr id="42" name="Text 28"/>
          <p:cNvSpPr/>
          <p:nvPr/>
        </p:nvSpPr>
        <p:spPr>
          <a:xfrm>
            <a:off x="400764" y="7101364"/>
            <a:ext cx="8342471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Ces chiffres soulignent non seulement l'adoption massive et l'impact économique croissant de l'Intelligence Artificielle à l'échelle mondiale, mais aussi son potentiel transformateur pour le marché du travail et les entreprises.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2120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 contexte RH actuel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865888"/>
            <a:ext cx="102989" cy="1029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3366" y="1752481"/>
            <a:ext cx="6033016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Pression temporelle croissante</a:t>
            </a: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réduction des délais de recrutement malgré l'augmentation du volume de candidatures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3267968"/>
            <a:ext cx="102989" cy="1029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83366" y="3154561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Exigence de qualité</a:t>
            </a: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trouver le candidat idéal dans un marché compétitif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4340126"/>
            <a:ext cx="102989" cy="10298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83366" y="4226719"/>
            <a:ext cx="6033016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Enjeu d'engagement</a:t>
            </a: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: attirer et fidéliser les talents dans un contexte de forte mobilité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015" y="973217"/>
            <a:ext cx="6580346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Notre objectif aujourd'hui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4015" y="1890355"/>
            <a:ext cx="7755969" cy="2565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Démontrer comment l'IA peut optimiser vos processus RH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2589014" y="4753094"/>
            <a:ext cx="3965972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tout en préservant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694015" y="5546169"/>
            <a:ext cx="7755969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53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l'empathie et la confiance</a:t>
            </a:r>
            <a:endParaRPr lang="en-US" sz="5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9953"/>
            <a:ext cx="5934313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L'IA comme levier RH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2711" y="1548170"/>
            <a:ext cx="4355902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Cas d'usage concrets</a:t>
            </a:r>
            <a:endParaRPr lang="en-US" sz="3250" dirty="0"/>
          </a:p>
        </p:txBody>
      </p:sp>
      <p:sp>
        <p:nvSpPr>
          <p:cNvPr id="4" name="Shape 2"/>
          <p:cNvSpPr/>
          <p:nvPr/>
        </p:nvSpPr>
        <p:spPr>
          <a:xfrm>
            <a:off x="732711" y="2699504"/>
            <a:ext cx="6477833" cy="2213372"/>
          </a:xfrm>
          <a:prstGeom prst="roundRect">
            <a:avLst>
              <a:gd name="adj" fmla="val 4958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2676644"/>
            <a:ext cx="6477833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385536"/>
            <a:ext cx="628055" cy="6280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45897" y="2542580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64883" y="3222903"/>
            <a:ext cx="296298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Tri automatisé des CV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64883" y="3675578"/>
            <a:ext cx="601349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Utilisation du traitement du langage naturel (NLP) pour identifier rapidement les compétences clés et la pertinence des candidatures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419856" y="2699504"/>
            <a:ext cx="6477833" cy="2213372"/>
          </a:xfrm>
          <a:prstGeom prst="roundRect">
            <a:avLst>
              <a:gd name="adj" fmla="val 4958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56" y="2676644"/>
            <a:ext cx="6477833" cy="9144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686" y="2385536"/>
            <a:ext cx="628055" cy="6280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33043" y="2542580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652028" y="3222903"/>
            <a:ext cx="294048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Matching profil-poste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652028" y="3675578"/>
            <a:ext cx="601349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Outils comme SeekOut ou HireVue pour identifier les meilleurs candidats selon des critères précis et objectifs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32711" y="5436156"/>
            <a:ext cx="6477833" cy="2213372"/>
          </a:xfrm>
          <a:prstGeom prst="roundRect">
            <a:avLst>
              <a:gd name="adj" fmla="val 4958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5413296"/>
            <a:ext cx="6477833" cy="9144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22188"/>
            <a:ext cx="628055" cy="62805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845897" y="5279231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964883" y="5959554"/>
            <a:ext cx="307228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Prédiction du turnover</a:t>
            </a:r>
            <a:endParaRPr lang="en-US" sz="2050" dirty="0"/>
          </a:p>
        </p:txBody>
      </p:sp>
      <p:sp>
        <p:nvSpPr>
          <p:cNvPr id="21" name="Text 13"/>
          <p:cNvSpPr/>
          <p:nvPr/>
        </p:nvSpPr>
        <p:spPr>
          <a:xfrm>
            <a:off x="964883" y="6412230"/>
            <a:ext cx="601349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des données RH historiques pour anticiper les départs et mettre en place des actions préventives</a:t>
            </a: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>
            <a:off x="7419856" y="5436156"/>
            <a:ext cx="6477833" cy="2213372"/>
          </a:xfrm>
          <a:prstGeom prst="roundRect">
            <a:avLst>
              <a:gd name="adj" fmla="val 4958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856" y="5413296"/>
            <a:ext cx="6477833" cy="9144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686" y="5122188"/>
            <a:ext cx="628055" cy="62805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533043" y="5279231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50" dirty="0"/>
          </a:p>
        </p:txBody>
      </p:sp>
      <p:sp>
        <p:nvSpPr>
          <p:cNvPr id="26" name="Text 16"/>
          <p:cNvSpPr/>
          <p:nvPr/>
        </p:nvSpPr>
        <p:spPr>
          <a:xfrm>
            <a:off x="7652028" y="5959554"/>
            <a:ext cx="287881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Formation adaptative</a:t>
            </a:r>
            <a:endParaRPr lang="en-US" sz="2050" dirty="0"/>
          </a:p>
        </p:txBody>
      </p:sp>
      <p:sp>
        <p:nvSpPr>
          <p:cNvPr id="27" name="Text 17"/>
          <p:cNvSpPr/>
          <p:nvPr/>
        </p:nvSpPr>
        <p:spPr>
          <a:xfrm>
            <a:off x="7652028" y="6412230"/>
            <a:ext cx="601349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Parcours de formation personnalisés qui s'adaptent au profil, aux compétences et au rythme d'apprentissage de chaque collaborateur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43391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: Le tri automatisé des CV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396972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Comment ça fonctionne ?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sémantique du contenu des CV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Identification des compétences techniques et soft skills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Scoring des candidatures selon leur adéquation avec le poste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59509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Résultats concrets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412337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Réduction de 75% du temps de présélection et augmentation de 30% de la diversité des profils retenus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9419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: Le matching profil-poste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Avant l'IA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Matching manuel basé sur mots-clés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Biais inconscients des recruteurs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Processus chronophage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Avec l'IA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Analyse multifactorielle des compétences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Découverte de talents "cachés"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Processus 5x plus rapide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693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5C1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: La prédiction du turnover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46515" y="2461736"/>
            <a:ext cx="3045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Collecte des données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5215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Historique RH, feedback, engagement, absentéisme, évolution salariale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044904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4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Analyse prédictive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33606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Identification des patterns et facteurs de risque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044904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95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Système d'alerte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8617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Signalement des collaborateurs à risque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304473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95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21BB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Actions préventives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617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Entretiens, ajustements, plans de développement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30447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21BB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approche proactive permet de réduire le turnover de 25% en moyenne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1314</Words>
  <Application>Microsoft Office PowerPoint</Application>
  <PresentationFormat>Custom</PresentationFormat>
  <Paragraphs>210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Open Sans</vt:lpstr>
      <vt:lpstr>Arial</vt:lpstr>
      <vt:lpstr>Baguet Script</vt:lpstr>
      <vt:lpstr>Kristen ITC</vt:lpstr>
      <vt:lpstr>Syne Extra Bold</vt:lpstr>
      <vt:lpstr>Syne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Baba KOUROUMA</cp:lastModifiedBy>
  <cp:revision>4</cp:revision>
  <dcterms:created xsi:type="dcterms:W3CDTF">2025-07-30T18:06:25Z</dcterms:created>
  <dcterms:modified xsi:type="dcterms:W3CDTF">2025-07-31T10:01:26Z</dcterms:modified>
</cp:coreProperties>
</file>